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embeddedFontLst>
    <p:embeddedFont>
      <p:font typeface="Constantia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nstanti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nstantia-italic.fntdata"/><Relationship Id="rId30" Type="http://schemas.openxmlformats.org/officeDocument/2006/relationships/font" Target="fonts/Constanti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onstanti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some literature searches, we find out that the kinect is popular in the area of 3d model construction. We find some methods working with kinect and without kinect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is another case. It uses depth camera in volume measuring. The object is placed on the rotating platform.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views from different perspectives are captured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the algorithm will concatenate the views, and a 3-D model is obtained.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>
  <p:cSld name="标题幻灯片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820760" y="2763109"/>
            <a:ext cx="4191000" cy="29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76200" y="6519446"/>
            <a:ext cx="82089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http://umji.sjtu.edu.cn</a:t>
            </a:r>
            <a:endParaRPr b="0" i="0" sz="16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2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"/>
          <p:cNvSpPr txBox="1"/>
          <p:nvPr>
            <p:ph type="title"/>
          </p:nvPr>
        </p:nvSpPr>
        <p:spPr>
          <a:xfrm>
            <a:off x="820760" y="762000"/>
            <a:ext cx="72564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  <a:defRPr b="1" i="0" sz="44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8860" y="5817713"/>
            <a:ext cx="2795855" cy="446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:\JI - Promotion Photos\2012.8学院楼\DSC_0462副本.jpg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8747" y="2924944"/>
            <a:ext cx="2594653" cy="17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311770" y="64770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垂直排列标题与文本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>
  <p:cSld name="标题和内容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67544" y="1340768"/>
            <a:ext cx="8229600" cy="490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3D7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D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D7F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95536" y="341784"/>
            <a:ext cx="7200800" cy="638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  <a:defRPr b="1" i="0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0" y="1066800"/>
            <a:ext cx="73152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8933" y="419099"/>
            <a:ext cx="1426467" cy="685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3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3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990600"/>
            <a:ext cx="73152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3"/>
          <p:cNvSpPr txBox="1"/>
          <p:nvPr/>
        </p:nvSpPr>
        <p:spPr>
          <a:xfrm>
            <a:off x="467544" y="6519446"/>
            <a:ext cx="82089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交大密西根学院</a:t>
            </a:r>
            <a:r>
              <a:rPr b="0" i="0" lang="en-US" sz="1600" u="none" cap="none" strike="noStrike">
                <a:solidFill>
                  <a:srgbClr val="17365D"/>
                </a:solidFill>
                <a:latin typeface="Constantia"/>
                <a:ea typeface="Constantia"/>
                <a:cs typeface="Constantia"/>
                <a:sym typeface="Constantia"/>
              </a:rPr>
              <a:t>   UM-SJTU Joint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>
  <p:cSld name="节标题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0" y="6477000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8200" y="304800"/>
            <a:ext cx="4294641" cy="6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2209800" y="2362200"/>
            <a:ext cx="5867400" cy="1492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17365D"/>
                </a:solidFill>
                <a:latin typeface="Constantia"/>
                <a:ea typeface="Constantia"/>
                <a:cs typeface="Constantia"/>
                <a:sym typeface="Constantia"/>
              </a:rPr>
              <a:t>Thank 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" name="Google Shape;35;p4"/>
          <p:cNvSpPr txBox="1"/>
          <p:nvPr/>
        </p:nvSpPr>
        <p:spPr>
          <a:xfrm>
            <a:off x="706500" y="6519450"/>
            <a:ext cx="75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http://umji.sjtu.edu.cn</a:t>
            </a:r>
            <a:endParaRPr b="0" i="0" sz="16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19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10" Type="http://schemas.openxmlformats.org/officeDocument/2006/relationships/image" Target="../media/image15.png"/><Relationship Id="rId9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3.jpg"/><Relationship Id="rId5" Type="http://schemas.openxmlformats.org/officeDocument/2006/relationships/image" Target="../media/image6.jpg"/><Relationship Id="rId6" Type="http://schemas.openxmlformats.org/officeDocument/2006/relationships/image" Target="../media/image5.jpg"/><Relationship Id="rId7" Type="http://schemas.openxmlformats.org/officeDocument/2006/relationships/image" Target="../media/image3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820760" y="2925381"/>
            <a:ext cx="4191000" cy="29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Sponsor: Panasonic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Mentor: Zhuosi Zhang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Instructor: Mingjian Li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Presented by Group 17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820760" y="762000"/>
            <a:ext cx="742364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4400"/>
              <a:buFont typeface="Constantia"/>
              <a:buNone/>
            </a:pPr>
            <a:r>
              <a:rPr b="1" i="0" lang="en-US" sz="44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rPr>
              <a:t>Automatic Measurement System for Cargo Volume</a:t>
            </a:r>
            <a:endParaRPr b="1" i="0" sz="4400" u="none" cap="none" strike="noStrike">
              <a:solidFill>
                <a:srgbClr val="00336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725" y="2712500"/>
            <a:ext cx="3015575" cy="30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Ground Truth VS Estimated Value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050" y="1118550"/>
            <a:ext cx="4835900" cy="49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602400" y="5945400"/>
            <a:ext cx="7939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Dellen, Babette, I. Rojas, “Volume measurement with a consumer depth camera based on 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infrared light”, </a:t>
            </a:r>
            <a:r>
              <a:rPr b="0" i="0" lang="en-US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16th Catalan Conference on Artificial Intelligence, poster session, 2013, Vic, Spain, pp. 1-10, ACIA.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Optical system for detecting three-dimensional shape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Move a beam of light over the object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Fail to deal with moving cargoes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Video-based shape detection apparatus (Panasonic)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Take consecutive images at a high frequency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Work with conveyor belts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Lack efficiency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Autofocusing and image detection at each focus level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 naive version of depth camera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Fail to deal with moving cargoes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Lack efficiency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Kakinoki, Yoshikazu, Masato Nakashima, Tetsuo Koezuka, Noriyuki Hiraoka, Hiroyuki Tsukahara, Yoshinori Suto, Yoshitaka Oshima, and Shinji Hashinami. Optical System for Detecting Three-dimensional Shape. Fujitsu Ltd, assignee. Patent US5004929A. 2 Apr. 1991. Print.</a:t>
            </a:r>
            <a:endParaRPr b="0" i="0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Itsuzaki, YasuoYoshihiro, Masatoshi Nakamura, Noriyuki Suzuki, Misuzu Takano, and Kinji Horikami. Shape Detection Apparatus. Panasonic Corp, assignee. Patent US5995663A. 30 Nov. 1999. Print.</a:t>
            </a:r>
            <a:endParaRPr b="0" i="0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Nakagawa, Yasuo, and Shree Nayer. Method of Detecting Solid Shape of Object with Autofocusing and Image Detection at Each Focus Level. Hitachi Ltd, assignee. Patent US5151609A. 29 Sept. 1992. Print.</a:t>
            </a:r>
            <a:b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86" name="Google Shape;186;p23"/>
          <p:cNvSpPr txBox="1"/>
          <p:nvPr>
            <p:ph type="title"/>
          </p:nvPr>
        </p:nvSpPr>
        <p:spPr>
          <a:xfrm>
            <a:off x="395536" y="1893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Measurement Methods 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Without Kinect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Draft Solution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3119" l="0" r="0" t="0"/>
          <a:stretch/>
        </p:blipFill>
        <p:spPr>
          <a:xfrm>
            <a:off x="2382000" y="1167200"/>
            <a:ext cx="4935926" cy="508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897100" y="2129350"/>
            <a:ext cx="17097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Top view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Side view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467548" y="1340775"/>
            <a:ext cx="57684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Customer requirements: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High efficiency 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Save manpower 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Low cost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Standardize the measurement process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Easy to build and install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Easy to use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High accuracy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Different cargo size capacity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Special-shape cargo measurement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Visualization output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b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395536" y="1131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Customer Requirements and Engineering Specifications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4571997" y="1327300"/>
            <a:ext cx="41148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Engineering Specifications: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Cargo size range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Number of depth cameras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Filming angle range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Camera distance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</a:t>
            </a: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</a:t>
            </a:r>
            <a:b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br>
              <a:rPr b="0" i="0" lang="en-US" sz="2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Background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   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Cargo size range 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Design Detail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Number of depth cameras 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Filming angle range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Camera distance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Technical Objective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 			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09" name="Google Shape;209;p26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Quantification of ES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750" y="1969375"/>
            <a:ext cx="260558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8750" y="2692425"/>
            <a:ext cx="574996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3" y="3613863"/>
            <a:ext cx="383582" cy="3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3975375"/>
            <a:ext cx="1742290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8739" y="5172175"/>
            <a:ext cx="783794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28750" y="5533690"/>
            <a:ext cx="1383828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28750" y="2310788"/>
            <a:ext cx="4741312" cy="3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67475" y="4393013"/>
            <a:ext cx="1928134" cy="3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Quality Function Development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62" y="1135650"/>
            <a:ext cx="5901224" cy="5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26" name="Google Shape;226;p27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4339118" y="5213925"/>
            <a:ext cx="193964" cy="27097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4040905" y="5213926"/>
            <a:ext cx="193964" cy="27097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 rot="-5400000">
            <a:off x="4196230" y="5104674"/>
            <a:ext cx="571343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1~1.5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 rot="-5400000">
            <a:off x="3868346" y="5127770"/>
            <a:ext cx="571343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-45~45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Quality Function Development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25" y="1117900"/>
            <a:ext cx="7003000" cy="52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4675675" y="5357050"/>
            <a:ext cx="256800" cy="4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873925" y="1431825"/>
            <a:ext cx="399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 rot="-5400000">
            <a:off x="4473203" y="5310974"/>
            <a:ext cx="65621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-45~45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5163127" y="5460495"/>
            <a:ext cx="221673" cy="35098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 rot="-5400000">
            <a:off x="5004297" y="5264795"/>
            <a:ext cx="65621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1~1.5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Project Schedule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0" y="1595884"/>
            <a:ext cx="9144000" cy="425048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251" name="Google Shape;251;p29"/>
          <p:cNvCxnSpPr/>
          <p:nvPr/>
        </p:nvCxnSpPr>
        <p:spPr>
          <a:xfrm>
            <a:off x="7103925" y="3201925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29"/>
          <p:cNvCxnSpPr/>
          <p:nvPr/>
        </p:nvCxnSpPr>
        <p:spPr>
          <a:xfrm>
            <a:off x="7954350" y="4243625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29"/>
          <p:cNvCxnSpPr/>
          <p:nvPr/>
        </p:nvCxnSpPr>
        <p:spPr>
          <a:xfrm>
            <a:off x="8995600" y="5019025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29"/>
          <p:cNvCxnSpPr/>
          <p:nvPr/>
        </p:nvCxnSpPr>
        <p:spPr>
          <a:xfrm>
            <a:off x="6227350" y="2567800"/>
            <a:ext cx="0" cy="15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Newcombe, Richard A., et al. "KinectFusion: Real-time dense surface mapping and tracking."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Mixed and augmented reality (ISMAR)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2011 10th IEEE international symposium on. IEEE, 2011.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J. Loera, J. Rambau and F. Santos (2010),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Triangulations: Structures and Algorithms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(2nd revised ed.), Springer-Verlag, ISBN 9783642129711 Chapter 3: Polygon Triangulation: pp.103.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Besl, Paul J.; N.D. McKay (1992). "A Method for Registration of 3-D Shapes".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Trans. on Pattern Analysis and Machine Intelligence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Los Alamitos, CA, USA: IEEE Computer Society. 14 (2): 239–256. doi:10.1109/34.121791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Pirovano, Michele. "Kinfu–an open source implementation of Kinect Fusion+ case study: implementing a 3D scanner with PCL." no. October 2012 (2011).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Kakinoki, Yoshikazu, Masato Nakashima, Tetsuo Koezuka, Noriyuki Hiraoka, Hiroyuki Tsukahara, Yoshinori Suto, Yoshitaka Oshima, and Shinji Hashinami. Optical System for Detecting Three-dimensional Shape. Fujitsu Ltd, assignee. Patent US5004929A. 2 Apr. 1991. Print.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Itsuzaki, YasuoYoshihiro, Masatoshi Nakamura, Noriyuki Suzuki, Misuzu Takano, and Kinji Horikami. Shape Detection Apparatus. Panasonic Corp, assignee. Patent US5995663A. 30 Nov. 1999. Print.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Nakagawa, Yasuo, and Shree Nayer. Method of Detecting Solid Shape of Object with Autofocusing and Image Detection at Each Focus Level. Hitachi Ltd, assignee. Patent US5151609A. 29 Sept. 1992. Print.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[8]. Specification for “</a:t>
            </a: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 Duty Slider Bed Conveyor - Model TL 42" OAW, 17'-1" long”, 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Hytrol Conveyor Company, Inc.  http://www.cisco-eagle.com/catalog/product/12410/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heavy-duty- slider-bed-conveyor-model-tl-42-oaw-17-1-long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[9]. “Kinect for Windows Sensor Components and Specifications” https://msdn.microsoft.com/en-us/library/jj131033.aspx</a:t>
            </a:r>
            <a:endParaRPr b="0" i="0" sz="1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[10]. K. Khoshelham, S.O. Elberink, “Accuracy and resolution of Kinect depth data for indoor mapping applications”, Sensors, 12:1437–1454, 2012.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[11]. Li, Lingling, Z. Wang, L. Qing, and H. He, “Fast Volume measurement based on Kinect 2.0 depth image”,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Microcomputer &amp; Its Applications,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vol. 1, no. 7, 2017, pp. 35-38. 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[12]. Dellen, Babette, I. Rojas, “Volume measurement with a consumer depth camera based on 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infrared light”, </a:t>
            </a:r>
            <a:r>
              <a:rPr b="0" i="0" lang="en-US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16th Catalan Conference on Artificial Intelligence, poster session, 2013, Vic, Spain, pp. 1-10, ACIA.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60" name="Google Shape;260;p30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Reference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>
            <a:off x="2240258" y="3573016"/>
            <a:ext cx="44199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3366"/>
                </a:solidFill>
                <a:latin typeface="Constantia"/>
                <a:ea typeface="Constantia"/>
                <a:cs typeface="Constantia"/>
                <a:sym typeface="Constantia"/>
              </a:rPr>
              <a:t>Presented by Group 17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</a:t>
            </a: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467544" y="1340768"/>
            <a:ext cx="8229600" cy="490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1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Team Members: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Zesen Wang (Leader)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KTH ML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Xinyi Wu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UM DS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Yier Zhang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UM EE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Yetong Zhang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ME + UM CE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Zitao Zhang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JI ECE + KTH ML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Team Introduction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8" y="1275489"/>
            <a:ext cx="1098050" cy="146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b="6664" l="0" r="0" t="0"/>
          <a:stretch/>
        </p:blipFill>
        <p:spPr>
          <a:xfrm>
            <a:off x="4497113" y="4846825"/>
            <a:ext cx="1098075" cy="13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113" y="3170700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8256" l="0" r="0" t="0"/>
          <a:stretch/>
        </p:blipFill>
        <p:spPr>
          <a:xfrm>
            <a:off x="6347325" y="3970450"/>
            <a:ext cx="1247775" cy="15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4775" y="1814950"/>
            <a:ext cx="1012875" cy="151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 Duty Slider Bed Conveyor - Model TL </a:t>
            </a:r>
            <a:r>
              <a:rPr b="0" i="0" lang="en-US" sz="2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42" OAW, 17'-1" long</a:t>
            </a:r>
            <a:endParaRPr b="0" i="0" sz="2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515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2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Speed of Conveyor Belt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25" y="2081000"/>
            <a:ext cx="2558625" cy="19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800" y="2081000"/>
            <a:ext cx="5816350" cy="3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5171575" y="4140825"/>
            <a:ext cx="272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=0.33m/s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1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52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meters space between two goods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 m/s maximum speed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T_min = 2 / 0.5 = 4s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3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Processing Time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84" name="Google Shape;284;p33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2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52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Kinect 2.0 x 2</a:t>
            </a:r>
            <a:br>
              <a:rPr b="0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1488 * 2 = 2976RMB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Support x 2</a:t>
            </a:r>
            <a:b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* 2 = 60RMB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Times New Roman"/>
              <a:buChar char="■"/>
            </a:pP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Reflection Tape</a:t>
            </a:r>
            <a:b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200" u="none" cap="none" strike="noStrike">
                <a:solidFill>
                  <a:srgbClr val="003D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10RMB/m * 20 m = 200RMB</a:t>
            </a:r>
            <a:endParaRPr b="0" i="0" sz="3200" u="none" cap="none" strike="noStrike">
              <a:solidFill>
                <a:srgbClr val="003D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4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Cost Restriction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91" name="Google Shape;291;p34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3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errors increase quadratically with camera distance</a:t>
            </a:r>
            <a:endParaRPr b="1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About 0.5 cm deviation at 1.5 m distance</a:t>
            </a:r>
            <a:endParaRPr b="1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1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 = 0.5cm/5cm = 10%</a:t>
            </a:r>
            <a:endParaRPr b="1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97" name="Google Shape;297;p35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Max Unilateral Error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9763" y="2506822"/>
            <a:ext cx="5884474" cy="34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784200" y="5945225"/>
            <a:ext cx="75963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515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“Kinect for Windows Sensor Components and Specifications” https://msdn.microsoft.com/en-us/library/jj131033.aspx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"/>
          <p:cNvSpPr txBox="1"/>
          <p:nvPr>
            <p:ph idx="12" type="sldNum"/>
          </p:nvPr>
        </p:nvSpPr>
        <p:spPr>
          <a:xfrm>
            <a:off x="7707850" y="6553200"/>
            <a:ext cx="1436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Appendix 4 of 4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Motivation: Quickly growing demand of cargo delivery in China. Demand on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Fast packing and loading process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Efficient usage of vehicle capacity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Accurate freight calculation</a:t>
            </a:r>
            <a:b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13" name="Google Shape;113;p15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Customer Requirements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4525" y="3597950"/>
            <a:ext cx="2650525" cy="26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Projective: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Accurate measurement of the volume of goods on a conveyor belt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Automatic running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Standardized measurement process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Easy to build, install and use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Low-cost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Expected outcome: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Volume of the goods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3-D model map of the goods</a:t>
            </a:r>
            <a:b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Customer Requirements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7445" y="2462600"/>
            <a:ext cx="2422550" cy="1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862350" y="5890450"/>
            <a:ext cx="78348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Referenece: https://ss0.bdstatic.com/70cFuHSh_Q1YnxGkpoWK1HF6hhy/it/u=3831402330,1049417822&amp;fm=200&amp;gp=0.jpg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7203425" y="4335775"/>
            <a:ext cx="330600" cy="420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5327" y="4756075"/>
            <a:ext cx="1426793" cy="8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2125" y="5314625"/>
            <a:ext cx="1061875" cy="10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Times New Roman"/>
              <a:buAutoNum type="arabicPeriod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Measurement Methods with Kinect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Times New Roman"/>
              <a:buAutoNum type="alphaLcPeriod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KinectFusion Algorithm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Times New Roman"/>
              <a:buAutoNum type="alphaLcPeriod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Merging different views of an object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Times New Roman"/>
              <a:buAutoNum type="arabicPeriod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Measurement Methods without Kinect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Times New Roman"/>
              <a:buAutoNum type="alphaLcPeriod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Optical system for detecting three-dimensional shape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Times New Roman"/>
              <a:buAutoNum type="alphaLcPeriod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Video-based shape detection apparatus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Times New Roman"/>
              <a:buAutoNum type="alphaLcPeriod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Autofocusing and image detection at each focus level</a:t>
            </a:r>
            <a:b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Literature Search and Benchmark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063" y="4157000"/>
            <a:ext cx="3220575" cy="20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Main idea: Reconstruct a 3D scene in real-time by moving the Kinect camera around the real scene. Use Iterative Closest Point (ICP) to align and combine the scenes.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b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Drawbacks: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Heavy computation (20 fps, GTX480 and 4GB of RAM)</a:t>
            </a: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Does not filter out background</a:t>
            </a:r>
            <a:br>
              <a:rPr b="0" i="0" lang="en-US" sz="24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b="0" i="0" sz="24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41" name="Google Shape;141;p18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KinectFusion Algorithm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0425" y="2737600"/>
            <a:ext cx="4043150" cy="18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1306925" y="5898075"/>
            <a:ext cx="68715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Reference: Newcombe, Richard A., et al. "KinectFusion: Real-time dense surface mapping and tracking."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Mixed and augmented reality (ISMAR)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2011 10th IEEE international symposium on. IEEE, 2011.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395536" y="1893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rPr b="1" i="0" lang="en-US" sz="32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Depth Camera in Volume Measuring</a:t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1543050"/>
            <a:ext cx="885825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602400" y="5716800"/>
            <a:ext cx="7939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Dellen, Babette, I. Rojas, “Volume measurement with a consumer depth camera based on 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infrared light”, </a:t>
            </a:r>
            <a:r>
              <a:rPr b="0" i="0" lang="en-US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16th Catalan Conference on Artificial Intelligence, poster session, 2013, Vic, Spain, pp. 1-10, ACIA.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950" y="325500"/>
            <a:ext cx="6193551" cy="54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602400" y="5716800"/>
            <a:ext cx="7939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Dellen, Babette, I. Rojas, “Volume measurement with a consumer depth camera based on 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infrared light”, </a:t>
            </a:r>
            <a:r>
              <a:rPr b="0" i="0" lang="en-US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16th Catalan Conference on Artificial Intelligence, poster session, 2013, Vic, Spain, pp. 1-10, ACIA.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t/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775" y="552450"/>
            <a:ext cx="6648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602400" y="5716800"/>
            <a:ext cx="7939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Dellen, Babette, I. Rojas, “Volume measurement with a consumer depth camera based on 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infrared light”, </a:t>
            </a:r>
            <a:r>
              <a:rPr b="0" i="0" lang="en-US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16th Catalan Conference on Artificial Intelligence, poster session, 2013, Vic, Spain, pp. 1-10, ACIA.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467544" y="1340768"/>
            <a:ext cx="82296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3D7F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395536" y="341784"/>
            <a:ext cx="72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7F"/>
              </a:buClr>
              <a:buSzPts val="3200"/>
              <a:buFont typeface="Constantia"/>
              <a:buNone/>
            </a:pPr>
            <a:r>
              <a:t/>
            </a:r>
            <a:endParaRPr b="1" i="0" sz="32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311770" y="6553200"/>
            <a:ext cx="832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r>
              <a:rPr b="0" i="0" lang="en-US" sz="1300" u="none" cap="none" strike="noStrike">
                <a:solidFill>
                  <a:srgbClr val="003D7F"/>
                </a:solidFill>
                <a:latin typeface="Constantia"/>
                <a:ea typeface="Constantia"/>
                <a:cs typeface="Constantia"/>
                <a:sym typeface="Constantia"/>
              </a:rPr>
              <a:t> of 19</a:t>
            </a:r>
            <a:endParaRPr b="0" i="0" sz="1300" u="none" cap="none" strike="noStrike">
              <a:solidFill>
                <a:srgbClr val="003D7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